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65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7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50E343-3A01-774A-9971-01093D8765AB}" type="doc">
      <dgm:prSet loTypeId="urn:microsoft.com/office/officeart/2005/8/layout/cycle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834342-897D-7346-A72F-51F345693116}">
      <dgm:prSet phldrT="[Text]"/>
      <dgm:spPr>
        <a:solidFill>
          <a:srgbClr val="2862AA"/>
        </a:solidFill>
      </dgm:spPr>
      <dgm:t>
        <a:bodyPr/>
        <a:lstStyle/>
        <a:p>
          <a:r>
            <a:rPr lang="en-US" dirty="0" smtClean="0"/>
            <a:t>Strategy</a:t>
          </a:r>
          <a:endParaRPr lang="en-US" dirty="0"/>
        </a:p>
      </dgm:t>
    </dgm:pt>
    <dgm:pt modelId="{C79B0563-F224-5B4B-9DA9-CBADF99CCB51}" type="parTrans" cxnId="{CFD28EDE-4A94-E74E-B10C-60B1B541AA03}">
      <dgm:prSet/>
      <dgm:spPr/>
      <dgm:t>
        <a:bodyPr/>
        <a:lstStyle/>
        <a:p>
          <a:endParaRPr lang="en-US"/>
        </a:p>
      </dgm:t>
    </dgm:pt>
    <dgm:pt modelId="{190FB63F-CF38-814C-B401-9AB1E6AB4EDE}" type="sibTrans" cxnId="{CFD28EDE-4A94-E74E-B10C-60B1B541AA03}">
      <dgm:prSet/>
      <dgm:spPr/>
      <dgm:t>
        <a:bodyPr/>
        <a:lstStyle/>
        <a:p>
          <a:endParaRPr lang="en-US"/>
        </a:p>
      </dgm:t>
    </dgm:pt>
    <dgm:pt modelId="{F8FC3F39-C295-1F4E-8026-E3C996F358E6}">
      <dgm:prSet phldrT="[Text]"/>
      <dgm:spPr>
        <a:solidFill>
          <a:srgbClr val="2862AA"/>
        </a:solidFill>
      </dgm:spPr>
      <dgm:t>
        <a:bodyPr/>
        <a:lstStyle/>
        <a:p>
          <a:r>
            <a:rPr lang="en-US" dirty="0" smtClean="0"/>
            <a:t>Design</a:t>
          </a:r>
          <a:endParaRPr lang="en-US" dirty="0"/>
        </a:p>
      </dgm:t>
    </dgm:pt>
    <dgm:pt modelId="{DB7B7B70-7FF5-804E-951F-6F17C81E0227}" type="parTrans" cxnId="{B0C4E3EB-D42D-D342-89AF-4DD37B939172}">
      <dgm:prSet/>
      <dgm:spPr/>
      <dgm:t>
        <a:bodyPr/>
        <a:lstStyle/>
        <a:p>
          <a:endParaRPr lang="en-US"/>
        </a:p>
      </dgm:t>
    </dgm:pt>
    <dgm:pt modelId="{E9A51593-A7BA-3547-8038-307EBCFFB135}" type="sibTrans" cxnId="{B0C4E3EB-D42D-D342-89AF-4DD37B939172}">
      <dgm:prSet/>
      <dgm:spPr/>
      <dgm:t>
        <a:bodyPr/>
        <a:lstStyle/>
        <a:p>
          <a:endParaRPr lang="en-US"/>
        </a:p>
      </dgm:t>
    </dgm:pt>
    <dgm:pt modelId="{C4945207-1362-E847-B0FB-9141FA25D319}">
      <dgm:prSet phldrT="[Text]"/>
      <dgm:spPr>
        <a:solidFill>
          <a:srgbClr val="2862AA"/>
        </a:solidFill>
      </dgm:spPr>
      <dgm:t>
        <a:bodyPr/>
        <a:lstStyle/>
        <a:p>
          <a:r>
            <a:rPr lang="en-US" dirty="0" smtClean="0"/>
            <a:t>Transition</a:t>
          </a:r>
          <a:endParaRPr lang="en-US" dirty="0"/>
        </a:p>
      </dgm:t>
    </dgm:pt>
    <dgm:pt modelId="{8FA3B034-EDDA-684E-9175-7C8E40E478EB}" type="parTrans" cxnId="{0FD4CCDC-86C8-924F-A7EE-BAE934648ABC}">
      <dgm:prSet/>
      <dgm:spPr/>
      <dgm:t>
        <a:bodyPr/>
        <a:lstStyle/>
        <a:p>
          <a:endParaRPr lang="en-US"/>
        </a:p>
      </dgm:t>
    </dgm:pt>
    <dgm:pt modelId="{CE8F2433-A7EA-3F44-A7B3-F74CB9A8E9D7}" type="sibTrans" cxnId="{0FD4CCDC-86C8-924F-A7EE-BAE934648ABC}">
      <dgm:prSet/>
      <dgm:spPr/>
      <dgm:t>
        <a:bodyPr/>
        <a:lstStyle/>
        <a:p>
          <a:endParaRPr lang="en-US"/>
        </a:p>
      </dgm:t>
    </dgm:pt>
    <dgm:pt modelId="{DDA5BE62-C35D-2A47-A21C-8E8BC0411AAB}">
      <dgm:prSet phldrT="[Text]"/>
      <dgm:spPr>
        <a:solidFill>
          <a:srgbClr val="2862AA"/>
        </a:solidFill>
      </dgm:spPr>
      <dgm:t>
        <a:bodyPr/>
        <a:lstStyle/>
        <a:p>
          <a:r>
            <a:rPr lang="en-US" dirty="0" smtClean="0"/>
            <a:t>Operations</a:t>
          </a:r>
          <a:endParaRPr lang="en-US" dirty="0"/>
        </a:p>
      </dgm:t>
    </dgm:pt>
    <dgm:pt modelId="{2BD03FE9-8199-1B41-B706-23D6FA846B5B}" type="parTrans" cxnId="{69BB6732-856A-4D41-B277-81005D3F48C3}">
      <dgm:prSet/>
      <dgm:spPr/>
      <dgm:t>
        <a:bodyPr/>
        <a:lstStyle/>
        <a:p>
          <a:endParaRPr lang="en-US"/>
        </a:p>
      </dgm:t>
    </dgm:pt>
    <dgm:pt modelId="{4E719B99-0756-7E4C-82D4-6C814F1D9552}" type="sibTrans" cxnId="{69BB6732-856A-4D41-B277-81005D3F48C3}">
      <dgm:prSet/>
      <dgm:spPr/>
      <dgm:t>
        <a:bodyPr/>
        <a:lstStyle/>
        <a:p>
          <a:endParaRPr lang="en-US"/>
        </a:p>
      </dgm:t>
    </dgm:pt>
    <dgm:pt modelId="{0B2D6B5D-0BC3-E94E-B524-E458778683BF}">
      <dgm:prSet phldrT="[Text]"/>
      <dgm:spPr>
        <a:solidFill>
          <a:srgbClr val="2862AA"/>
        </a:solidFill>
      </dgm:spPr>
      <dgm:t>
        <a:bodyPr/>
        <a:lstStyle/>
        <a:p>
          <a:r>
            <a:rPr lang="en-US" dirty="0" smtClean="0"/>
            <a:t>Improvement</a:t>
          </a:r>
          <a:endParaRPr lang="en-US" dirty="0"/>
        </a:p>
      </dgm:t>
    </dgm:pt>
    <dgm:pt modelId="{F015DAD0-C054-4148-9C2D-D0BA7349136B}" type="parTrans" cxnId="{188D4570-9860-AC4C-999E-FD05DCCC593E}">
      <dgm:prSet/>
      <dgm:spPr/>
      <dgm:t>
        <a:bodyPr/>
        <a:lstStyle/>
        <a:p>
          <a:endParaRPr lang="en-US"/>
        </a:p>
      </dgm:t>
    </dgm:pt>
    <dgm:pt modelId="{E83D50C3-E518-954A-9823-BCEEEE73A045}" type="sibTrans" cxnId="{188D4570-9860-AC4C-999E-FD05DCCC593E}">
      <dgm:prSet/>
      <dgm:spPr/>
      <dgm:t>
        <a:bodyPr/>
        <a:lstStyle/>
        <a:p>
          <a:endParaRPr lang="en-US"/>
        </a:p>
      </dgm:t>
    </dgm:pt>
    <dgm:pt modelId="{0F366C72-E2F3-9C45-92D3-7EFC145B09EC}" type="pres">
      <dgm:prSet presAssocID="{BF50E343-3A01-774A-9971-01093D8765A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2D776F7-BD45-5048-9E1D-7D8C3C0A4CC4}" type="pres">
      <dgm:prSet presAssocID="{BF50E343-3A01-774A-9971-01093D8765AB}" presName="cycle" presStyleCnt="0"/>
      <dgm:spPr/>
    </dgm:pt>
    <dgm:pt modelId="{F3884FB4-251A-1845-96E5-0781552612B1}" type="pres">
      <dgm:prSet presAssocID="{07834342-897D-7346-A72F-51F345693116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757C27-BE2E-D942-AFB0-0C8428CFE708}" type="pres">
      <dgm:prSet presAssocID="{190FB63F-CF38-814C-B401-9AB1E6AB4EDE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EC7453E6-12D6-9048-91D7-4EAA5127BA59}" type="pres">
      <dgm:prSet presAssocID="{F8FC3F39-C295-1F4E-8026-E3C996F358E6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13945F-633D-FC4D-BB6B-738CDCB9BC8F}" type="pres">
      <dgm:prSet presAssocID="{C4945207-1362-E847-B0FB-9141FA25D319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F0165F-0DC4-0644-AE0A-85D3014E0A96}" type="pres">
      <dgm:prSet presAssocID="{DDA5BE62-C35D-2A47-A21C-8E8BC0411AAB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58D13F-9521-E04D-820C-CB9B82664D2A}" type="pres">
      <dgm:prSet presAssocID="{0B2D6B5D-0BC3-E94E-B524-E458778683BF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8D4570-9860-AC4C-999E-FD05DCCC593E}" srcId="{BF50E343-3A01-774A-9971-01093D8765AB}" destId="{0B2D6B5D-0BC3-E94E-B524-E458778683BF}" srcOrd="4" destOrd="0" parTransId="{F015DAD0-C054-4148-9C2D-D0BA7349136B}" sibTransId="{E83D50C3-E518-954A-9823-BCEEEE73A045}"/>
    <dgm:cxn modelId="{563B857C-B599-FA43-BF90-3526C62EDC43}" type="presOf" srcId="{190FB63F-CF38-814C-B401-9AB1E6AB4EDE}" destId="{2F757C27-BE2E-D942-AFB0-0C8428CFE708}" srcOrd="0" destOrd="0" presId="urn:microsoft.com/office/officeart/2005/8/layout/cycle3"/>
    <dgm:cxn modelId="{35E3239A-33AF-1E45-864F-80734CDFA7B7}" type="presOf" srcId="{07834342-897D-7346-A72F-51F345693116}" destId="{F3884FB4-251A-1845-96E5-0781552612B1}" srcOrd="0" destOrd="0" presId="urn:microsoft.com/office/officeart/2005/8/layout/cycle3"/>
    <dgm:cxn modelId="{67F8F97D-84B2-EA41-978C-A7B142799E94}" type="presOf" srcId="{DDA5BE62-C35D-2A47-A21C-8E8BC0411AAB}" destId="{66F0165F-0DC4-0644-AE0A-85D3014E0A96}" srcOrd="0" destOrd="0" presId="urn:microsoft.com/office/officeart/2005/8/layout/cycle3"/>
    <dgm:cxn modelId="{69BB6732-856A-4D41-B277-81005D3F48C3}" srcId="{BF50E343-3A01-774A-9971-01093D8765AB}" destId="{DDA5BE62-C35D-2A47-A21C-8E8BC0411AAB}" srcOrd="3" destOrd="0" parTransId="{2BD03FE9-8199-1B41-B706-23D6FA846B5B}" sibTransId="{4E719B99-0756-7E4C-82D4-6C814F1D9552}"/>
    <dgm:cxn modelId="{95F4A6D8-B9F1-0042-85B8-6D454984F11F}" type="presOf" srcId="{BF50E343-3A01-774A-9971-01093D8765AB}" destId="{0F366C72-E2F3-9C45-92D3-7EFC145B09EC}" srcOrd="0" destOrd="0" presId="urn:microsoft.com/office/officeart/2005/8/layout/cycle3"/>
    <dgm:cxn modelId="{B0C4E3EB-D42D-D342-89AF-4DD37B939172}" srcId="{BF50E343-3A01-774A-9971-01093D8765AB}" destId="{F8FC3F39-C295-1F4E-8026-E3C996F358E6}" srcOrd="1" destOrd="0" parTransId="{DB7B7B70-7FF5-804E-951F-6F17C81E0227}" sibTransId="{E9A51593-A7BA-3547-8038-307EBCFFB135}"/>
    <dgm:cxn modelId="{57A866F8-63DB-A242-803F-60B45603FB29}" type="presOf" srcId="{F8FC3F39-C295-1F4E-8026-E3C996F358E6}" destId="{EC7453E6-12D6-9048-91D7-4EAA5127BA59}" srcOrd="0" destOrd="0" presId="urn:microsoft.com/office/officeart/2005/8/layout/cycle3"/>
    <dgm:cxn modelId="{05B45E2F-91A1-2740-A5F4-9C92C1A1129E}" type="presOf" srcId="{0B2D6B5D-0BC3-E94E-B524-E458778683BF}" destId="{4258D13F-9521-E04D-820C-CB9B82664D2A}" srcOrd="0" destOrd="0" presId="urn:microsoft.com/office/officeart/2005/8/layout/cycle3"/>
    <dgm:cxn modelId="{0FD4CCDC-86C8-924F-A7EE-BAE934648ABC}" srcId="{BF50E343-3A01-774A-9971-01093D8765AB}" destId="{C4945207-1362-E847-B0FB-9141FA25D319}" srcOrd="2" destOrd="0" parTransId="{8FA3B034-EDDA-684E-9175-7C8E40E478EB}" sibTransId="{CE8F2433-A7EA-3F44-A7B3-F74CB9A8E9D7}"/>
    <dgm:cxn modelId="{CFD28EDE-4A94-E74E-B10C-60B1B541AA03}" srcId="{BF50E343-3A01-774A-9971-01093D8765AB}" destId="{07834342-897D-7346-A72F-51F345693116}" srcOrd="0" destOrd="0" parTransId="{C79B0563-F224-5B4B-9DA9-CBADF99CCB51}" sibTransId="{190FB63F-CF38-814C-B401-9AB1E6AB4EDE}"/>
    <dgm:cxn modelId="{BE5BBF46-495A-8A46-B1E7-815F7ACD0FE5}" type="presOf" srcId="{C4945207-1362-E847-B0FB-9141FA25D319}" destId="{3913945F-633D-FC4D-BB6B-738CDCB9BC8F}" srcOrd="0" destOrd="0" presId="urn:microsoft.com/office/officeart/2005/8/layout/cycle3"/>
    <dgm:cxn modelId="{190669BB-2410-C84F-B439-58F96A6738A3}" type="presParOf" srcId="{0F366C72-E2F3-9C45-92D3-7EFC145B09EC}" destId="{72D776F7-BD45-5048-9E1D-7D8C3C0A4CC4}" srcOrd="0" destOrd="0" presId="urn:microsoft.com/office/officeart/2005/8/layout/cycle3"/>
    <dgm:cxn modelId="{A4AE9D50-A342-1649-9146-0C8DA4039634}" type="presParOf" srcId="{72D776F7-BD45-5048-9E1D-7D8C3C0A4CC4}" destId="{F3884FB4-251A-1845-96E5-0781552612B1}" srcOrd="0" destOrd="0" presId="urn:microsoft.com/office/officeart/2005/8/layout/cycle3"/>
    <dgm:cxn modelId="{5AAC47A5-0EC5-B544-A79E-D34B17FB1E58}" type="presParOf" srcId="{72D776F7-BD45-5048-9E1D-7D8C3C0A4CC4}" destId="{2F757C27-BE2E-D942-AFB0-0C8428CFE708}" srcOrd="1" destOrd="0" presId="urn:microsoft.com/office/officeart/2005/8/layout/cycle3"/>
    <dgm:cxn modelId="{ACEA5485-DAFA-5A47-A822-8670EFA787E9}" type="presParOf" srcId="{72D776F7-BD45-5048-9E1D-7D8C3C0A4CC4}" destId="{EC7453E6-12D6-9048-91D7-4EAA5127BA59}" srcOrd="2" destOrd="0" presId="urn:microsoft.com/office/officeart/2005/8/layout/cycle3"/>
    <dgm:cxn modelId="{586DF28F-3F73-364C-92E0-9A89AC92F250}" type="presParOf" srcId="{72D776F7-BD45-5048-9E1D-7D8C3C0A4CC4}" destId="{3913945F-633D-FC4D-BB6B-738CDCB9BC8F}" srcOrd="3" destOrd="0" presId="urn:microsoft.com/office/officeart/2005/8/layout/cycle3"/>
    <dgm:cxn modelId="{9F80761F-2333-504F-BEC2-6EC0A4EF754A}" type="presParOf" srcId="{72D776F7-BD45-5048-9E1D-7D8C3C0A4CC4}" destId="{66F0165F-0DC4-0644-AE0A-85D3014E0A96}" srcOrd="4" destOrd="0" presId="urn:microsoft.com/office/officeart/2005/8/layout/cycle3"/>
    <dgm:cxn modelId="{6A9F87F8-2918-BB42-96B7-90F5D76E62B1}" type="presParOf" srcId="{72D776F7-BD45-5048-9E1D-7D8C3C0A4CC4}" destId="{4258D13F-9521-E04D-820C-CB9B82664D2A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757C27-BE2E-D942-AFB0-0C8428CFE708}">
      <dsp:nvSpPr>
        <dsp:cNvPr id="0" name=""/>
        <dsp:cNvSpPr/>
      </dsp:nvSpPr>
      <dsp:spPr>
        <a:xfrm>
          <a:off x="1020730" y="-22083"/>
          <a:ext cx="4054539" cy="4054539"/>
        </a:xfrm>
        <a:prstGeom prst="circularArrow">
          <a:avLst>
            <a:gd name="adj1" fmla="val 5544"/>
            <a:gd name="adj2" fmla="val 330680"/>
            <a:gd name="adj3" fmla="val 13815233"/>
            <a:gd name="adj4" fmla="val 17362087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3884FB4-251A-1845-96E5-0781552612B1}">
      <dsp:nvSpPr>
        <dsp:cNvPr id="0" name=""/>
        <dsp:cNvSpPr/>
      </dsp:nvSpPr>
      <dsp:spPr>
        <a:xfrm>
          <a:off x="2114847" y="1515"/>
          <a:ext cx="1866304" cy="933152"/>
        </a:xfrm>
        <a:prstGeom prst="roundRect">
          <a:avLst/>
        </a:prstGeom>
        <a:solidFill>
          <a:srgbClr val="2862AA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Strategy</a:t>
          </a:r>
          <a:endParaRPr lang="en-US" sz="2200" kern="1200" dirty="0"/>
        </a:p>
      </dsp:txBody>
      <dsp:txXfrm>
        <a:off x="2160400" y="47068"/>
        <a:ext cx="1775198" cy="842046"/>
      </dsp:txXfrm>
    </dsp:sp>
    <dsp:sp modelId="{EC7453E6-12D6-9048-91D7-4EAA5127BA59}">
      <dsp:nvSpPr>
        <dsp:cNvPr id="0" name=""/>
        <dsp:cNvSpPr/>
      </dsp:nvSpPr>
      <dsp:spPr>
        <a:xfrm>
          <a:off x="3759238" y="1196235"/>
          <a:ext cx="1866304" cy="933152"/>
        </a:xfrm>
        <a:prstGeom prst="roundRect">
          <a:avLst/>
        </a:prstGeom>
        <a:solidFill>
          <a:srgbClr val="2862AA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Design</a:t>
          </a:r>
          <a:endParaRPr lang="en-US" sz="2200" kern="1200" dirty="0"/>
        </a:p>
      </dsp:txBody>
      <dsp:txXfrm>
        <a:off x="3804791" y="1241788"/>
        <a:ext cx="1775198" cy="842046"/>
      </dsp:txXfrm>
    </dsp:sp>
    <dsp:sp modelId="{3913945F-633D-FC4D-BB6B-738CDCB9BC8F}">
      <dsp:nvSpPr>
        <dsp:cNvPr id="0" name=""/>
        <dsp:cNvSpPr/>
      </dsp:nvSpPr>
      <dsp:spPr>
        <a:xfrm>
          <a:off x="3131137" y="3129332"/>
          <a:ext cx="1866304" cy="933152"/>
        </a:xfrm>
        <a:prstGeom prst="roundRect">
          <a:avLst/>
        </a:prstGeom>
        <a:solidFill>
          <a:srgbClr val="2862AA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Transition</a:t>
          </a:r>
          <a:endParaRPr lang="en-US" sz="2200" kern="1200" dirty="0"/>
        </a:p>
      </dsp:txBody>
      <dsp:txXfrm>
        <a:off x="3176690" y="3174885"/>
        <a:ext cx="1775198" cy="842046"/>
      </dsp:txXfrm>
    </dsp:sp>
    <dsp:sp modelId="{66F0165F-0DC4-0644-AE0A-85D3014E0A96}">
      <dsp:nvSpPr>
        <dsp:cNvPr id="0" name=""/>
        <dsp:cNvSpPr/>
      </dsp:nvSpPr>
      <dsp:spPr>
        <a:xfrm>
          <a:off x="1098558" y="3129332"/>
          <a:ext cx="1866304" cy="933152"/>
        </a:xfrm>
        <a:prstGeom prst="roundRect">
          <a:avLst/>
        </a:prstGeom>
        <a:solidFill>
          <a:srgbClr val="2862AA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Operations</a:t>
          </a:r>
          <a:endParaRPr lang="en-US" sz="2200" kern="1200" dirty="0"/>
        </a:p>
      </dsp:txBody>
      <dsp:txXfrm>
        <a:off x="1144111" y="3174885"/>
        <a:ext cx="1775198" cy="842046"/>
      </dsp:txXfrm>
    </dsp:sp>
    <dsp:sp modelId="{4258D13F-9521-E04D-820C-CB9B82664D2A}">
      <dsp:nvSpPr>
        <dsp:cNvPr id="0" name=""/>
        <dsp:cNvSpPr/>
      </dsp:nvSpPr>
      <dsp:spPr>
        <a:xfrm>
          <a:off x="470456" y="1196235"/>
          <a:ext cx="1866304" cy="933152"/>
        </a:xfrm>
        <a:prstGeom prst="roundRect">
          <a:avLst/>
        </a:prstGeom>
        <a:solidFill>
          <a:srgbClr val="2862AA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Improvement</a:t>
          </a:r>
          <a:endParaRPr lang="en-US" sz="2200" kern="1200" dirty="0"/>
        </a:p>
      </dsp:txBody>
      <dsp:txXfrm>
        <a:off x="516009" y="1241788"/>
        <a:ext cx="1775198" cy="842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0F61C-F282-074A-ACC1-AB87567347F5}" type="datetime1">
              <a:rPr lang="en-US" smtClean="0"/>
              <a:t>1/13/15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0DD50-E3B3-B842-9A79-832092C0A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623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326D0-0969-D249-8D46-386B3FDB3B7D}" type="datetime1">
              <a:rPr lang="en-US" smtClean="0"/>
              <a:t>1/13/15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81EDC4-7506-E94E-B820-5558C31CB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93347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81EDC4-7506-E94E-B820-5558C31CB4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829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81EDC4-7506-E94E-B820-5558C31CB4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652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153486DE-7C2F-49D4-874B-2CFDB6790E2F}" type="slidenum">
              <a:rPr lang="en-US" sz="1200">
                <a:latin typeface="Calibri" pitchFamily="34" charset="0"/>
              </a:rPr>
              <a:pPr eaLnBrk="1" hangingPunct="1"/>
              <a:t>4</a:t>
            </a:fld>
            <a:endParaRPr lang="en-US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DAC8E7EC-4189-409E-AC35-94AB66755759}" type="slidenum">
              <a:rPr lang="en-US" sz="1200">
                <a:latin typeface="Calibri" pitchFamily="34" charset="0"/>
              </a:rPr>
              <a:pPr eaLnBrk="1" hangingPunct="1"/>
              <a:t>5</a:t>
            </a:fld>
            <a:endParaRPr lang="en-US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E7C6418E-0D2B-40DD-8ACA-10846B10C39D}" type="slidenum">
              <a:rPr lang="en-US" sz="1200">
                <a:latin typeface="Calibri" pitchFamily="34" charset="0"/>
              </a:rPr>
              <a:pPr eaLnBrk="1" hangingPunct="1"/>
              <a:t>6</a:t>
            </a:fld>
            <a:endParaRPr lang="en-US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3448973E-FCCB-4250-99BC-6D41719BFEA3}" type="slidenum">
              <a:rPr lang="en-US" sz="1200">
                <a:latin typeface="Calibri" pitchFamily="34" charset="0"/>
              </a:rPr>
              <a:pPr eaLnBrk="1" hangingPunct="1"/>
              <a:t>7</a:t>
            </a:fld>
            <a:endParaRPr lang="en-US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D917F4AD-8899-8E4C-8FC7-BE4A30B2E053}" type="datetime1">
              <a:rPr lang="en-US" smtClean="0"/>
              <a:t>1/13/15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r>
              <a:rPr kumimoji="0" lang="en-US" smtClean="0">
                <a:solidFill>
                  <a:schemeClr val="tx2"/>
                </a:solidFill>
              </a:rPr>
              <a:t>© Copyright LKO Information Management Consulting, LLC 2013</a:t>
            </a:r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E724326-D397-E440-9B9A-B9F425854709}" type="datetime1">
              <a:rPr lang="en-US" smtClean="0"/>
              <a:t>1/13/15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© Copyright LKO Information Management Consulting, LLC 2013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A9AF5F0A-7267-6E4D-848A-98E145E23909}" type="datetime1">
              <a:rPr lang="en-US" smtClean="0"/>
              <a:t>1/13/15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kumimoji="0" lang="en-US" smtClean="0"/>
              <a:t>© Copyright LKO Information Management Consulting, LLC 2013</a:t>
            </a:r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D711F4-F9BF-894D-8422-9B37268A015C}" type="datetime1">
              <a:rPr lang="en-US" smtClean="0"/>
              <a:t>1/13/15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© Copyright LKO Information Management Consulting, LLC 2013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B150A28-E1AB-664C-98CC-E2E8262ECAE5}" type="datetime1">
              <a:rPr lang="en-US" smtClean="0"/>
              <a:t>1/13/15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kumimoji="0" lang="en-US" smtClean="0"/>
              <a:t>© Copyright LKO Information Management Consulting, LLC 2013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CC08070C-2E62-E549-8A9B-9379C20B49AC}" type="datetime1">
              <a:rPr lang="en-US" smtClean="0"/>
              <a:t>1/13/15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kumimoji="0" lang="en-US" smtClean="0"/>
              <a:t>© Copyright LKO Information Management Consulting, LLC 2013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DC895D37-A70A-9F4B-BA8C-40BFFDBA1ACA}" type="datetime1">
              <a:rPr lang="en-US" smtClean="0"/>
              <a:t>1/13/15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kumimoji="0" lang="en-US" smtClean="0"/>
              <a:t>© Copyright LKO Information Management Consulting, LLC 2013</a:t>
            </a:r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458435D-0680-454E-898D-9BB693A0BDA9}" type="datetime1">
              <a:rPr lang="en-US" smtClean="0"/>
              <a:t>1/13/15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© Copyright LKO Information Management Consulting, LLC 2013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B0871EA-DA79-B64D-B01B-19D710217312}" type="datetime1">
              <a:rPr lang="en-US" smtClean="0"/>
              <a:t>1/13/15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© Copyright LKO Information Management Consulting, LLC 2013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9CF8CF6-6A25-0A44-9F45-1FF86C6E432E}" type="datetime1">
              <a:rPr lang="en-US" smtClean="0"/>
              <a:t>1/13/15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© Copyright LKO Information Management Consulting, LLC 2013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08C14319-A246-9347-834D-E524FB92A136}" type="datetime1">
              <a:rPr lang="en-US" smtClean="0"/>
              <a:t>1/13/15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kumimoji="0" lang="en-US" smtClean="0"/>
              <a:t>© Copyright LKO Information Management Consulting, LLC 2013</a:t>
            </a:r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F9F9782A-D060-6E40-8874-A9CED48DE558}" type="datetime1">
              <a:rPr lang="en-US" smtClean="0"/>
              <a:t>1/13/15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r>
              <a:rPr kumimoji="0" lang="en-US" sz="1400" smtClean="0">
                <a:solidFill>
                  <a:schemeClr val="tx2"/>
                </a:solidFill>
              </a:rPr>
              <a:t>© Copyright LKO Information Management Consulting, LLC 2013</a:t>
            </a:r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ITIL Concepts for Research Organizations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New Logo LK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1" y="6150258"/>
            <a:ext cx="1968499" cy="550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750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34840412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2AEA92BB-CFA7-2B47-9EC7-EA10334F3D9E}" type="datetime1">
              <a:rPr lang="en-US" smtClean="0"/>
              <a:pPr algn="r" eaLnBrk="1" latinLnBrk="0" hangingPunct="1"/>
              <a:t>1/13/15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© Copyright LKO Information Management Consulting, LLC 2013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78534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439746" y="373062"/>
            <a:ext cx="8229600" cy="61753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 smtClean="0">
                <a:latin typeface="Calibri" pitchFamily="34" charset="0"/>
                <a:ea typeface="ＭＳ Ｐゴシック" pitchFamily="34" charset="-128"/>
              </a:rPr>
              <a:t>ITIL Concepts - </a:t>
            </a:r>
            <a:r>
              <a:rPr sz="3200" dirty="0" smtClean="0">
                <a:latin typeface="Calibri" pitchFamily="34" charset="0"/>
                <a:ea typeface="ＭＳ Ｐゴシック" pitchFamily="34" charset="-128"/>
              </a:rPr>
              <a:t>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1" y="1752600"/>
            <a:ext cx="6129346" cy="441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charset="2"/>
              <a:buChar char="u"/>
              <a:defRPr/>
            </a:pPr>
            <a:r>
              <a:rPr lang="en-US" dirty="0" smtClean="0">
                <a:ea typeface="+mn-ea"/>
                <a:cs typeface="+mn-cs"/>
              </a:rPr>
              <a:t>Derives </a:t>
            </a:r>
            <a:r>
              <a:rPr dirty="0" smtClean="0">
                <a:ea typeface="+mn-ea"/>
                <a:cs typeface="+mn-cs"/>
              </a:rPr>
              <a:t>strategic </a:t>
            </a:r>
            <a:r>
              <a:rPr dirty="0">
                <a:ea typeface="+mn-ea"/>
                <a:cs typeface="+mn-cs"/>
              </a:rPr>
              <a:t>objectives from:</a:t>
            </a:r>
          </a:p>
          <a:p>
            <a:pPr lvl="1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dirty="0" smtClean="0">
                <a:ea typeface="+mn-ea"/>
              </a:rPr>
              <a:t>Firm </a:t>
            </a:r>
            <a:r>
              <a:rPr lang="en-US" dirty="0" smtClean="0">
                <a:ea typeface="+mn-ea"/>
              </a:rPr>
              <a:t>M</a:t>
            </a:r>
            <a:r>
              <a:rPr dirty="0" smtClean="0">
                <a:ea typeface="+mn-ea"/>
              </a:rPr>
              <a:t>anagement</a:t>
            </a:r>
          </a:p>
          <a:p>
            <a:pPr lvl="1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lang="en-US" dirty="0" smtClean="0">
                <a:ea typeface="+mn-ea"/>
              </a:rPr>
              <a:t>Administrative &amp; Practice Departments</a:t>
            </a:r>
            <a:endParaRPr dirty="0" smtClean="0">
              <a:ea typeface="+mn-ea"/>
            </a:endParaRPr>
          </a:p>
          <a:p>
            <a:pPr lvl="1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dirty="0" smtClean="0">
                <a:ea typeface="+mn-ea"/>
              </a:rPr>
              <a:t>Industry </a:t>
            </a:r>
            <a:r>
              <a:rPr lang="en-US" dirty="0" smtClean="0">
                <a:ea typeface="+mn-ea"/>
              </a:rPr>
              <a:t>Best Practices</a:t>
            </a:r>
            <a:endParaRPr dirty="0" smtClean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charset="2"/>
              <a:buChar char="u"/>
              <a:defRPr/>
            </a:pPr>
            <a:r>
              <a:rPr lang="en-US" dirty="0" smtClean="0"/>
              <a:t>Sets </a:t>
            </a:r>
            <a:r>
              <a:rPr lang="en-US" dirty="0" smtClean="0">
                <a:ea typeface="+mn-ea"/>
                <a:cs typeface="+mn-cs"/>
              </a:rPr>
              <a:t>goals aligned </a:t>
            </a:r>
            <a:r>
              <a:rPr dirty="0" smtClean="0">
                <a:ea typeface="+mn-ea"/>
                <a:cs typeface="+mn-cs"/>
              </a:rPr>
              <a:t>with </a:t>
            </a:r>
            <a:r>
              <a:rPr dirty="0">
                <a:ea typeface="+mn-ea"/>
                <a:cs typeface="+mn-cs"/>
              </a:rPr>
              <a:t>the changing needs of your </a:t>
            </a:r>
            <a:r>
              <a:rPr dirty="0" smtClean="0">
                <a:ea typeface="+mn-ea"/>
                <a:cs typeface="+mn-cs"/>
              </a:rPr>
              <a:t>organization</a:t>
            </a:r>
            <a:endParaRPr dirty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" charset="2"/>
              <a:buChar char="u"/>
              <a:defRPr/>
            </a:pPr>
            <a:r>
              <a:rPr dirty="0" smtClean="0">
                <a:ea typeface="+mn-ea"/>
                <a:cs typeface="+mn-cs"/>
              </a:rPr>
              <a:t>Adapts </a:t>
            </a:r>
            <a:r>
              <a:rPr dirty="0">
                <a:ea typeface="+mn-ea"/>
                <a:cs typeface="+mn-cs"/>
              </a:rPr>
              <a:t>services </a:t>
            </a:r>
            <a:r>
              <a:rPr lang="en-US" dirty="0" smtClean="0">
                <a:ea typeface="+mn-ea"/>
                <a:cs typeface="+mn-cs"/>
              </a:rPr>
              <a:t>that evolve with </a:t>
            </a:r>
            <a:r>
              <a:rPr dirty="0" smtClean="0">
                <a:ea typeface="+mn-ea"/>
                <a:cs typeface="+mn-cs"/>
              </a:rPr>
              <a:t>changing </a:t>
            </a:r>
            <a:r>
              <a:rPr dirty="0">
                <a:ea typeface="+mn-ea"/>
                <a:cs typeface="+mn-cs"/>
              </a:rPr>
              <a:t>information </a:t>
            </a:r>
            <a:r>
              <a:rPr dirty="0" smtClean="0">
                <a:ea typeface="+mn-ea"/>
                <a:cs typeface="+mn-cs"/>
              </a:rPr>
              <a:t>landscape</a:t>
            </a:r>
            <a:endParaRPr dirty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" charset="2"/>
              <a:buChar char="u"/>
              <a:defRPr/>
            </a:pPr>
            <a:endParaRPr dirty="0">
              <a:ea typeface="+mn-ea"/>
              <a:cs typeface="+mn-cs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39746" y="1752600"/>
            <a:ext cx="1866304" cy="933152"/>
            <a:chOff x="2114847" y="1515"/>
            <a:chExt cx="1866304" cy="933152"/>
          </a:xfrm>
          <a:solidFill>
            <a:srgbClr val="2862AA"/>
          </a:solidFill>
        </p:grpSpPr>
        <p:sp>
          <p:nvSpPr>
            <p:cNvPr id="16" name="Rounded Rectangle 15"/>
            <p:cNvSpPr/>
            <p:nvPr/>
          </p:nvSpPr>
          <p:spPr>
            <a:xfrm>
              <a:off x="2114847" y="1515"/>
              <a:ext cx="1866304" cy="933152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/>
            <p:cNvSpPr/>
            <p:nvPr/>
          </p:nvSpPr>
          <p:spPr>
            <a:xfrm>
              <a:off x="2160400" y="47068"/>
              <a:ext cx="1775198" cy="84204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Strategy</a:t>
              </a:r>
              <a:endParaRPr lang="en-US" sz="2200" kern="1200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F331C21D-C1CC-A446-B717-FAFD4391142F}" type="datetime1">
              <a:rPr lang="en-US" smtClean="0"/>
              <a:pPr algn="r" eaLnBrk="1" latinLnBrk="0" hangingPunct="1"/>
              <a:t>1/13/15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© Copyright LKO Information Management Consulting, LLC 2013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84001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>
          <a:xfrm>
            <a:off x="457200" y="441325"/>
            <a:ext cx="8229600" cy="549275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" pitchFamily="34" charset="0"/>
                <a:ea typeface="ＭＳ Ｐゴシック" pitchFamily="34" charset="-128"/>
              </a:rPr>
              <a:t>ITIL Concepts - </a:t>
            </a:r>
            <a:r>
              <a:rPr sz="3200" dirty="0" smtClean="0">
                <a:latin typeface="Calibri" pitchFamily="34" charset="0"/>
                <a:ea typeface="ＭＳ Ｐゴシック" pitchFamily="34" charset="-128"/>
              </a:rPr>
              <a:t>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9375" y="1752600"/>
            <a:ext cx="6223000" cy="441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charset="2"/>
              <a:buChar char="u"/>
              <a:defRPr/>
            </a:pPr>
            <a:r>
              <a:rPr dirty="0">
                <a:ea typeface="+mn-ea"/>
                <a:cs typeface="+mn-cs"/>
              </a:rPr>
              <a:t>Defines </a:t>
            </a:r>
            <a:r>
              <a:rPr dirty="0" smtClean="0">
                <a:ea typeface="+mn-ea"/>
                <a:cs typeface="+mn-cs"/>
              </a:rPr>
              <a:t>service</a:t>
            </a:r>
            <a:r>
              <a:rPr lang="en-US" dirty="0" smtClean="0">
                <a:ea typeface="+mn-ea"/>
                <a:cs typeface="+mn-cs"/>
              </a:rPr>
              <a:t>s </a:t>
            </a:r>
            <a:r>
              <a:rPr dirty="0" smtClean="0">
                <a:ea typeface="+mn-ea"/>
                <a:cs typeface="+mn-cs"/>
              </a:rPr>
              <a:t>and team roles:</a:t>
            </a:r>
            <a:endParaRPr dirty="0">
              <a:ea typeface="+mn-ea"/>
              <a:cs typeface="+mn-cs"/>
            </a:endParaRPr>
          </a:p>
          <a:p>
            <a:pPr lvl="1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dirty="0">
                <a:ea typeface="+mn-ea"/>
              </a:rPr>
              <a:t>What services are </a:t>
            </a:r>
            <a:r>
              <a:rPr lang="en-US" dirty="0" smtClean="0">
                <a:ea typeface="+mn-ea"/>
              </a:rPr>
              <a:t>needed</a:t>
            </a:r>
            <a:r>
              <a:rPr dirty="0" smtClean="0">
                <a:ea typeface="+mn-ea"/>
              </a:rPr>
              <a:t>?</a:t>
            </a:r>
            <a:endParaRPr dirty="0">
              <a:ea typeface="+mn-ea"/>
            </a:endParaRPr>
          </a:p>
          <a:p>
            <a:pPr lvl="1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dirty="0" smtClean="0">
                <a:ea typeface="+mn-ea"/>
              </a:rPr>
              <a:t>How </a:t>
            </a:r>
            <a:r>
              <a:rPr dirty="0">
                <a:ea typeface="+mn-ea"/>
              </a:rPr>
              <a:t>will </a:t>
            </a:r>
            <a:r>
              <a:rPr lang="en-US" dirty="0" smtClean="0">
                <a:ea typeface="+mn-ea"/>
              </a:rPr>
              <a:t>those services be managed</a:t>
            </a:r>
            <a:r>
              <a:rPr dirty="0" smtClean="0">
                <a:ea typeface="+mn-ea"/>
              </a:rPr>
              <a:t>?</a:t>
            </a:r>
            <a:endParaRPr dirty="0">
              <a:ea typeface="+mn-ea"/>
            </a:endParaRPr>
          </a:p>
          <a:p>
            <a:pPr lvl="1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dirty="0">
                <a:ea typeface="+mn-ea"/>
              </a:rPr>
              <a:t>How will </a:t>
            </a:r>
            <a:r>
              <a:rPr lang="en-US" dirty="0" smtClean="0">
                <a:ea typeface="+mn-ea"/>
              </a:rPr>
              <a:t>they be promoted</a:t>
            </a:r>
            <a:r>
              <a:rPr dirty="0" smtClean="0">
                <a:ea typeface="+mn-ea"/>
              </a:rPr>
              <a:t>?</a:t>
            </a:r>
            <a:endParaRPr lang="en-US" dirty="0"/>
          </a:p>
          <a:p>
            <a:pPr lvl="1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lang="en-US" dirty="0" smtClean="0"/>
              <a:t>Who will perform the services?</a:t>
            </a:r>
            <a:endParaRPr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charset="2"/>
              <a:buChar char="u"/>
              <a:defRPr/>
            </a:pPr>
            <a:r>
              <a:rPr dirty="0" smtClean="0">
                <a:ea typeface="+mn-ea"/>
                <a:cs typeface="+mn-cs"/>
              </a:rPr>
              <a:t>Adds services </a:t>
            </a:r>
            <a:r>
              <a:rPr lang="en-US" dirty="0" smtClean="0">
                <a:ea typeface="+mn-ea"/>
                <a:cs typeface="+mn-cs"/>
              </a:rPr>
              <a:t>that</a:t>
            </a:r>
            <a:r>
              <a:rPr dirty="0" smtClean="0">
                <a:ea typeface="+mn-ea"/>
                <a:cs typeface="+mn-cs"/>
              </a:rPr>
              <a:t> </a:t>
            </a:r>
            <a:r>
              <a:rPr dirty="0">
                <a:ea typeface="+mn-ea"/>
                <a:cs typeface="+mn-cs"/>
              </a:rPr>
              <a:t>align with your strategy and </a:t>
            </a:r>
            <a:r>
              <a:rPr dirty="0" smtClean="0">
                <a:ea typeface="+mn-ea"/>
                <a:cs typeface="+mn-cs"/>
              </a:rPr>
              <a:t>increase value</a:t>
            </a:r>
            <a:endParaRPr lang="en-US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" charset="2"/>
              <a:buChar char="u"/>
              <a:defRPr/>
            </a:pPr>
            <a:r>
              <a:rPr lang="en-US" dirty="0" smtClean="0"/>
              <a:t>Eliminates services that don’t </a:t>
            </a:r>
            <a:endParaRPr dirty="0">
              <a:ea typeface="+mn-ea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411647" y="1752600"/>
            <a:ext cx="1866304" cy="933152"/>
            <a:chOff x="3759238" y="1196235"/>
            <a:chExt cx="1866304" cy="933152"/>
          </a:xfrm>
          <a:solidFill>
            <a:srgbClr val="2862AA"/>
          </a:solidFill>
        </p:grpSpPr>
        <p:sp>
          <p:nvSpPr>
            <p:cNvPr id="19" name="Rounded Rectangle 18"/>
            <p:cNvSpPr/>
            <p:nvPr/>
          </p:nvSpPr>
          <p:spPr>
            <a:xfrm>
              <a:off x="3759238" y="1196235"/>
              <a:ext cx="1866304" cy="933152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4"/>
            <p:cNvSpPr/>
            <p:nvPr/>
          </p:nvSpPr>
          <p:spPr>
            <a:xfrm>
              <a:off x="3804791" y="1241788"/>
              <a:ext cx="1775198" cy="842046"/>
            </a:xfrm>
            <a:prstGeom prst="rect">
              <a:avLst/>
            </a:prstGeom>
            <a:grpFill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Design</a:t>
              </a:r>
              <a:endParaRPr lang="en-US" sz="2200" kern="1200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30046ECE-45EF-1B49-87C6-79C56B961EFA}" type="datetime1">
              <a:rPr lang="en-US" smtClean="0"/>
              <a:pPr algn="r" eaLnBrk="1" latinLnBrk="0" hangingPunct="1"/>
              <a:t>1/13/15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© Copyright LKO Information Management Consulting, LLC 2013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66877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>
          <a:xfrm>
            <a:off x="457200" y="463550"/>
            <a:ext cx="8229600" cy="549275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" pitchFamily="34" charset="0"/>
                <a:ea typeface="ＭＳ Ｐゴシック" pitchFamily="34" charset="-128"/>
              </a:rPr>
              <a:t>ITIL Concepts - </a:t>
            </a:r>
            <a:r>
              <a:rPr sz="3200" dirty="0" smtClean="0">
                <a:latin typeface="Calibri" pitchFamily="34" charset="0"/>
                <a:ea typeface="ＭＳ Ｐゴシック" pitchFamily="34" charset="-128"/>
              </a:rPr>
              <a:t>Transition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5875" y="1752600"/>
            <a:ext cx="6130925" cy="441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charset="2"/>
              <a:buChar char="u"/>
              <a:defRPr/>
            </a:pPr>
            <a:r>
              <a:rPr sz="2600" dirty="0" smtClean="0">
                <a:ea typeface="+mn-ea"/>
                <a:cs typeface="+mn-cs"/>
              </a:rPr>
              <a:t>Enables the rollout of new services:</a:t>
            </a:r>
            <a:endParaRPr sz="2600" dirty="0">
              <a:ea typeface="+mn-ea"/>
              <a:cs typeface="+mn-cs"/>
            </a:endParaRPr>
          </a:p>
          <a:p>
            <a:pPr lvl="1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sz="2200" dirty="0" smtClean="0">
                <a:ea typeface="+mn-ea"/>
              </a:rPr>
              <a:t>Knowledge Management and team training</a:t>
            </a:r>
          </a:p>
          <a:p>
            <a:pPr lvl="1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sz="2200" dirty="0" smtClean="0">
                <a:ea typeface="+mn-ea"/>
              </a:rPr>
              <a:t>Release Management with appropriate communications</a:t>
            </a:r>
            <a:endParaRPr sz="2200" dirty="0">
              <a:ea typeface="+mn-ea"/>
            </a:endParaRPr>
          </a:p>
          <a:p>
            <a:pPr lvl="1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sz="2200" dirty="0" smtClean="0">
                <a:ea typeface="+mn-ea"/>
              </a:rPr>
              <a:t>Change Management</a:t>
            </a:r>
            <a:endParaRPr sz="2200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sz="2600" dirty="0" smtClean="0">
                <a:ea typeface="+mn-ea"/>
                <a:cs typeface="+mn-cs"/>
              </a:rPr>
              <a:t>Makes new services available in a managed way</a:t>
            </a:r>
            <a:endParaRPr sz="2600" dirty="0">
              <a:ea typeface="+mn-ea"/>
              <a:cs typeface="+mn-cs"/>
            </a:endParaRPr>
          </a:p>
          <a:p>
            <a:pPr>
              <a:buFont typeface="Arial"/>
              <a:buChar char="•"/>
              <a:defRPr/>
            </a:pPr>
            <a:r>
              <a:rPr sz="2600" dirty="0" smtClean="0">
                <a:ea typeface="+mn-ea"/>
                <a:cs typeface="+mn-cs"/>
              </a:rPr>
              <a:t>Sets expectations for internal </a:t>
            </a:r>
            <a:r>
              <a:rPr sz="2600" dirty="0" smtClean="0">
                <a:ea typeface="+mn-ea"/>
                <a:cs typeface="+mn-cs"/>
              </a:rPr>
              <a:t>clients</a:t>
            </a:r>
            <a:endParaRPr sz="2600" dirty="0">
              <a:ea typeface="+mn-ea"/>
              <a:cs typeface="+mn-cs"/>
            </a:endParaRP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dirty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dirty="0">
              <a:ea typeface="+mn-ea"/>
              <a:cs typeface="+mn-cs"/>
            </a:endParaRPr>
          </a:p>
          <a:p>
            <a:pPr marL="457200" lvl="1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dirty="0">
              <a:ea typeface="+mn-ea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57200" y="1752600"/>
            <a:ext cx="1866304" cy="933152"/>
            <a:chOff x="3131137" y="3129332"/>
            <a:chExt cx="1866304" cy="933152"/>
          </a:xfrm>
          <a:solidFill>
            <a:srgbClr val="2862AA"/>
          </a:solidFill>
        </p:grpSpPr>
        <p:sp>
          <p:nvSpPr>
            <p:cNvPr id="20" name="Rounded Rectangle 19"/>
            <p:cNvSpPr/>
            <p:nvPr/>
          </p:nvSpPr>
          <p:spPr>
            <a:xfrm>
              <a:off x="3131137" y="3129332"/>
              <a:ext cx="1866304" cy="933152"/>
            </a:xfrm>
            <a:prstGeom prst="roundRect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21" name="Rounded Rectangle 4"/>
            <p:cNvSpPr/>
            <p:nvPr/>
          </p:nvSpPr>
          <p:spPr>
            <a:xfrm>
              <a:off x="3176690" y="3174885"/>
              <a:ext cx="1775198" cy="842046"/>
            </a:xfrm>
            <a:prstGeom prst="rect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Transition</a:t>
              </a:r>
              <a:endParaRPr lang="en-US" sz="2200" kern="1200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28269420-7D29-1644-AD46-ABEDD0B4040D}" type="datetime1">
              <a:rPr lang="en-US" smtClean="0"/>
              <a:pPr algn="r" eaLnBrk="1" latinLnBrk="0" hangingPunct="1"/>
              <a:t>1/13/15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© Copyright LKO Information Management Consulting, LLC 2013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51027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>
          <a:xfrm>
            <a:off x="457200" y="479425"/>
            <a:ext cx="8229600" cy="549275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" pitchFamily="34" charset="0"/>
                <a:ea typeface="ＭＳ Ｐゴシック" pitchFamily="34" charset="-128"/>
              </a:rPr>
              <a:t>ITIL Concepts - </a:t>
            </a:r>
            <a:r>
              <a:rPr sz="3200" dirty="0" smtClean="0">
                <a:latin typeface="Calibri" pitchFamily="34" charset="0"/>
                <a:ea typeface="ＭＳ Ｐゴシック" pitchFamily="34" charset="-128"/>
              </a:rPr>
              <a:t>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0" y="1752600"/>
            <a:ext cx="6146800" cy="441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charset="2"/>
              <a:buChar char="u"/>
              <a:defRPr/>
            </a:pPr>
            <a:r>
              <a:rPr dirty="0" smtClean="0">
                <a:ea typeface="+mn-ea"/>
                <a:cs typeface="+mn-cs"/>
              </a:rPr>
              <a:t>Provides for streamlined processes and procedures:</a:t>
            </a:r>
            <a:endParaRPr dirty="0">
              <a:ea typeface="+mn-ea"/>
              <a:cs typeface="+mn-cs"/>
            </a:endParaRPr>
          </a:p>
          <a:p>
            <a:pPr lvl="1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dirty="0" smtClean="0">
                <a:ea typeface="+mn-ea"/>
              </a:rPr>
              <a:t>Requests are managed, repeatable, and reliable.</a:t>
            </a:r>
            <a:endParaRPr dirty="0">
              <a:ea typeface="+mn-ea"/>
            </a:endParaRPr>
          </a:p>
          <a:p>
            <a:pPr lvl="1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dirty="0" smtClean="0">
                <a:ea typeface="+mn-ea"/>
              </a:rPr>
              <a:t>Events are handled efficiently with outlined steps.</a:t>
            </a:r>
            <a:endParaRPr dirty="0">
              <a:ea typeface="+mn-ea"/>
            </a:endParaRPr>
          </a:p>
          <a:p>
            <a:pPr lvl="1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dirty="0" smtClean="0">
                <a:ea typeface="+mn-ea"/>
              </a:rPr>
              <a:t>Vendors are managed and leveraged</a:t>
            </a:r>
            <a:endParaRPr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dirty="0" smtClean="0">
                <a:ea typeface="+mn-ea"/>
                <a:cs typeface="+mn-cs"/>
              </a:rPr>
              <a:t>Provides metrics for measuring service success</a:t>
            </a:r>
          </a:p>
          <a:p>
            <a:pPr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endParaRPr dirty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endParaRPr dirty="0">
              <a:ea typeface="+mn-ea"/>
              <a:cs typeface="+mn-cs"/>
            </a:endParaRPr>
          </a:p>
          <a:p>
            <a:pPr marL="914400" lvl="1" indent="-457200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endParaRPr dirty="0">
              <a:ea typeface="+mn-ea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57200" y="1752600"/>
            <a:ext cx="1866304" cy="933152"/>
            <a:chOff x="1098558" y="3129332"/>
            <a:chExt cx="1866304" cy="933152"/>
          </a:xfrm>
          <a:solidFill>
            <a:srgbClr val="2862AA"/>
          </a:solidFill>
        </p:grpSpPr>
        <p:sp>
          <p:nvSpPr>
            <p:cNvPr id="16" name="Rounded Rectangle 15"/>
            <p:cNvSpPr/>
            <p:nvPr/>
          </p:nvSpPr>
          <p:spPr>
            <a:xfrm>
              <a:off x="1098558" y="3129332"/>
              <a:ext cx="1866304" cy="933152"/>
            </a:xfrm>
            <a:prstGeom prst="roundRect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/>
            <p:cNvSpPr/>
            <p:nvPr/>
          </p:nvSpPr>
          <p:spPr>
            <a:xfrm>
              <a:off x="1144111" y="3174885"/>
              <a:ext cx="1775198" cy="84204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Operations</a:t>
              </a:r>
              <a:endParaRPr lang="en-US" sz="2200" kern="1200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91009FFF-0615-3C47-85F6-ACA0E9E2A452}" type="datetime1">
              <a:rPr lang="en-US" smtClean="0"/>
              <a:pPr algn="r" eaLnBrk="1" latinLnBrk="0" hangingPunct="1"/>
              <a:t>1/13/15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© Copyright LKO Information Management Consulting, LLC 2013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40038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>
          <a:xfrm>
            <a:off x="457200" y="441325"/>
            <a:ext cx="8229600" cy="549275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" pitchFamily="34" charset="0"/>
                <a:ea typeface="ＭＳ Ｐゴシック" pitchFamily="34" charset="-128"/>
              </a:rPr>
              <a:t>ITIL Concepts - </a:t>
            </a:r>
            <a:r>
              <a:rPr sz="3200" dirty="0" smtClean="0">
                <a:latin typeface="Calibri" pitchFamily="34" charset="0"/>
                <a:ea typeface="ＭＳ Ｐゴシック" pitchFamily="34" charset="-128"/>
              </a:rPr>
              <a:t>Improvement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8750" y="1752600"/>
            <a:ext cx="5988050" cy="441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charset="2"/>
              <a:buChar char="u"/>
              <a:defRPr/>
            </a:pPr>
            <a:r>
              <a:rPr dirty="0" smtClean="0">
                <a:ea typeface="+mn-ea"/>
                <a:cs typeface="+mn-cs"/>
              </a:rPr>
              <a:t>Ensures systematic review of services and processes:</a:t>
            </a:r>
            <a:endParaRPr dirty="0">
              <a:ea typeface="+mn-ea"/>
              <a:cs typeface="+mn-cs"/>
            </a:endParaRPr>
          </a:p>
          <a:p>
            <a:pPr lvl="1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dirty="0" smtClean="0">
                <a:ea typeface="+mn-ea"/>
              </a:rPr>
              <a:t>Realigning with </a:t>
            </a:r>
            <a:r>
              <a:rPr lang="en-US" dirty="0" smtClean="0">
                <a:ea typeface="+mn-ea"/>
              </a:rPr>
              <a:t>strategic objectives</a:t>
            </a:r>
            <a:endParaRPr dirty="0">
              <a:ea typeface="+mn-ea"/>
            </a:endParaRPr>
          </a:p>
          <a:p>
            <a:pPr lvl="1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dirty="0" smtClean="0">
                <a:ea typeface="+mn-ea"/>
              </a:rPr>
              <a:t>Adjusting for changes in resource availability</a:t>
            </a:r>
          </a:p>
          <a:p>
            <a:pPr lvl="1" eaLnBrk="1" fontAlgn="auto" hangingPunct="1">
              <a:spcAft>
                <a:spcPts val="0"/>
              </a:spcAft>
              <a:buFont typeface="Wingdings" charset="2"/>
              <a:buChar char="Ø"/>
              <a:defRPr/>
            </a:pPr>
            <a:r>
              <a:rPr dirty="0" smtClean="0">
                <a:ea typeface="+mn-ea"/>
              </a:rPr>
              <a:t>Increasing value and reducing waste</a:t>
            </a:r>
            <a:endParaRPr dirty="0">
              <a:ea typeface="+mn-ea"/>
            </a:endParaRPr>
          </a:p>
          <a:p>
            <a:pPr>
              <a:buFont typeface="Wingdings" charset="2"/>
              <a:buChar char="u"/>
              <a:defRPr/>
            </a:pPr>
            <a:r>
              <a:rPr dirty="0" smtClean="0">
                <a:ea typeface="+mn-ea"/>
                <a:cs typeface="+mn-cs"/>
              </a:rPr>
              <a:t>Improves communication</a:t>
            </a:r>
            <a:r>
              <a:rPr lang="en-US" dirty="0" smtClean="0">
                <a:ea typeface="+mn-ea"/>
                <a:cs typeface="+mn-cs"/>
              </a:rPr>
              <a:t>s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" charset="2"/>
              <a:buChar char="u"/>
              <a:defRPr/>
            </a:pPr>
            <a:r>
              <a:rPr dirty="0" smtClean="0">
                <a:ea typeface="+mn-ea"/>
                <a:cs typeface="+mn-cs"/>
              </a:rPr>
              <a:t>Informs future strategic planning</a:t>
            </a:r>
            <a:endParaRPr dirty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Wingdings" charset="2"/>
              <a:buChar char="u"/>
              <a:defRPr/>
            </a:pPr>
            <a:endParaRPr dirty="0">
              <a:ea typeface="+mn-ea"/>
              <a:cs typeface="+mn-cs"/>
            </a:endParaRPr>
          </a:p>
          <a:p>
            <a:pPr marL="914400" lvl="1" indent="-457200" eaLnBrk="1" fontAlgn="auto" hangingPunct="1">
              <a:spcAft>
                <a:spcPts val="0"/>
              </a:spcAft>
              <a:buFont typeface="Wingdings" charset="2"/>
              <a:buChar char="u"/>
              <a:defRPr/>
            </a:pPr>
            <a:endParaRPr dirty="0">
              <a:ea typeface="+mn-ea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57200" y="1752600"/>
            <a:ext cx="1866304" cy="933152"/>
            <a:chOff x="470456" y="1196235"/>
            <a:chExt cx="1866304" cy="933152"/>
          </a:xfrm>
        </p:grpSpPr>
        <p:sp>
          <p:nvSpPr>
            <p:cNvPr id="16" name="Rounded Rectangle 15"/>
            <p:cNvSpPr/>
            <p:nvPr/>
          </p:nvSpPr>
          <p:spPr>
            <a:xfrm>
              <a:off x="470456" y="1196235"/>
              <a:ext cx="1866304" cy="933152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/>
            <p:cNvSpPr/>
            <p:nvPr/>
          </p:nvSpPr>
          <p:spPr>
            <a:xfrm>
              <a:off x="516009" y="1241788"/>
              <a:ext cx="1775198" cy="842046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/>
                <a:t>Improvement</a:t>
              </a:r>
              <a:endParaRPr lang="en-US" sz="2200" kern="1200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4497FB37-8D94-134A-908A-99C0C6ABA52C}" type="datetime1">
              <a:rPr lang="en-US" smtClean="0"/>
              <a:pPr algn="r" eaLnBrk="1" latinLnBrk="0" hangingPunct="1"/>
              <a:t>1/13/15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© Copyright LKO Information Management Consulting, LLC 2013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33728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Default Theme">
  <a:themeElements>
    <a:clrScheme name="Custom 1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43</TotalTime>
  <Words>273</Words>
  <Application>Microsoft Macintosh PowerPoint</Application>
  <PresentationFormat>On-screen Show (4:3)</PresentationFormat>
  <Paragraphs>66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Theme</vt:lpstr>
      <vt:lpstr>ITIL Concepts for Research Organizations</vt:lpstr>
      <vt:lpstr>PowerPoint Presentation</vt:lpstr>
      <vt:lpstr>ITIL Concepts - Strategy</vt:lpstr>
      <vt:lpstr>ITIL Concepts - Design</vt:lpstr>
      <vt:lpstr>ITIL Concepts - Transition</vt:lpstr>
      <vt:lpstr>ITIL Concepts - Operations</vt:lpstr>
      <vt:lpstr>ITIL Concepts - Improvement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Lynn Oser</dc:creator>
  <cp:lastModifiedBy>Lynn Oser</cp:lastModifiedBy>
  <cp:revision>7</cp:revision>
  <dcterms:created xsi:type="dcterms:W3CDTF">2013-11-13T18:45:04Z</dcterms:created>
  <dcterms:modified xsi:type="dcterms:W3CDTF">2015-01-13T18:38:02Z</dcterms:modified>
</cp:coreProperties>
</file>